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387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86" r:id="rId27"/>
    <p:sldId id="347" r:id="rId28"/>
    <p:sldId id="385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86"/>
            <p14:sldId id="347"/>
            <p14:sldId id="385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8095" autoAdjust="0"/>
    <p:restoredTop sz="96935" autoAdjust="0"/>
  </p:normalViewPr>
  <p:slideViewPr>
    <p:cSldViewPr>
      <p:cViewPr varScale="1">
        <p:scale>
          <a:sx n="121" d="100"/>
          <a:sy n="121" d="100"/>
        </p:scale>
        <p:origin x="-20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838944" y="2778521"/>
            <a:ext cx="4939769" cy="946446"/>
          </a:xfrm>
        </p:spPr>
        <p:txBody>
          <a:bodyPr anchor="b">
            <a:noAutofit/>
          </a:bodyPr>
          <a:lstStyle>
            <a:lvl1pPr algn="ctr">
              <a:defRPr sz="2800"/>
            </a:lvl1pPr>
          </a:lstStyle>
          <a:p>
            <a:pPr algn="r" latinLnBrk="0">
              <a:lnSpc>
                <a:spcPct val="150000"/>
              </a:lnSpc>
              <a:defRPr/>
            </a:pPr>
            <a:r>
              <a:rPr lang="ko-KR" altLang="en-US" sz="6000" kern="0" dirty="0" smtClean="0">
                <a:solidFill>
                  <a:prstClr val="white">
                    <a:lumMod val="50000"/>
                  </a:prstClr>
                </a:solidFill>
              </a:rPr>
              <a:t>제목을 입력하세요</a:t>
            </a:r>
            <a:endParaRPr lang="en-US" altLang="ko-KR" sz="6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12E2590-3AC1-41C4-838D-DFD43D7E166C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BC5D2-BB10-48CF-972F-6344F3EFE2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9A4A976-6333-42A2-A425-AF4CCA922EE0}"/>
              </a:ext>
            </a:extLst>
          </p:cNvPr>
          <p:cNvCxnSpPr>
            <a:cxnSpLocks/>
          </p:cNvCxnSpPr>
          <p:nvPr userDrawn="1"/>
        </p:nvCxnSpPr>
        <p:spPr>
          <a:xfrm>
            <a:off x="1240416" y="2998574"/>
            <a:ext cx="54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2">
            <a:extLst>
              <a:ext uri="{FF2B5EF4-FFF2-40B4-BE49-F238E27FC236}">
                <a16:creationId xmlns="" xmlns:a16="http://schemas.microsoft.com/office/drawing/2014/main" id="{760506FC-4532-481E-A985-CB954BC619CC}"/>
              </a:ext>
            </a:extLst>
          </p:cNvPr>
          <p:cNvGrpSpPr/>
          <p:nvPr userDrawn="1"/>
        </p:nvGrpSpPr>
        <p:grpSpPr>
          <a:xfrm>
            <a:off x="1240416" y="2661224"/>
            <a:ext cx="1553755" cy="1063743"/>
            <a:chOff x="2721782" y="2819265"/>
            <a:chExt cx="2071673" cy="1063743"/>
          </a:xfrm>
        </p:grpSpPr>
        <p:sp>
          <p:nvSpPr>
            <p:cNvPr id="24" name="평행 사변형 23">
              <a:extLst>
                <a:ext uri="{FF2B5EF4-FFF2-40B4-BE49-F238E27FC236}">
                  <a16:creationId xmlns="" xmlns:a16="http://schemas.microsoft.com/office/drawing/2014/main" id="{E965FC9C-3EB6-4FE0-A315-368174783F82}"/>
                </a:ext>
              </a:extLst>
            </p:cNvPr>
            <p:cNvSpPr/>
            <p:nvPr userDrawn="1"/>
          </p:nvSpPr>
          <p:spPr>
            <a:xfrm rot="10800000">
              <a:off x="272178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="" xmlns:a16="http://schemas.microsoft.com/office/drawing/2014/main" id="{E356D4D6-253F-43E6-9C18-0BF53637BE8C}"/>
                </a:ext>
              </a:extLst>
            </p:cNvPr>
            <p:cNvSpPr/>
            <p:nvPr userDrawn="1"/>
          </p:nvSpPr>
          <p:spPr>
            <a:xfrm rot="10800000" flipV="1">
              <a:off x="288675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J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="" xmlns:a16="http://schemas.microsoft.com/office/drawing/2014/main" id="{4C344820-BAC2-4ABE-9CAA-079598E44F04}"/>
                </a:ext>
              </a:extLst>
            </p:cNvPr>
            <p:cNvSpPr/>
            <p:nvPr userDrawn="1"/>
          </p:nvSpPr>
          <p:spPr>
            <a:xfrm rot="10800000">
              <a:off x="309680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="" xmlns:a16="http://schemas.microsoft.com/office/drawing/2014/main" id="{F626D68B-1ADC-44CD-9B1C-C5EAC5413824}"/>
                </a:ext>
              </a:extLst>
            </p:cNvPr>
            <p:cNvSpPr/>
            <p:nvPr userDrawn="1"/>
          </p:nvSpPr>
          <p:spPr>
            <a:xfrm rot="10800000" flipV="1">
              <a:off x="326415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A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="" xmlns:a16="http://schemas.microsoft.com/office/drawing/2014/main" id="{F9314D9D-CADF-4E71-AB48-61DE44C15FF6}"/>
                </a:ext>
              </a:extLst>
            </p:cNvPr>
            <p:cNvSpPr/>
            <p:nvPr userDrawn="1"/>
          </p:nvSpPr>
          <p:spPr>
            <a:xfrm rot="10800000">
              <a:off x="347420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="" xmlns:a16="http://schemas.microsoft.com/office/drawing/2014/main" id="{97C8BF91-A069-4EFB-B64B-14E09AB82A33}"/>
                </a:ext>
              </a:extLst>
            </p:cNvPr>
            <p:cNvSpPr/>
            <p:nvPr userDrawn="1"/>
          </p:nvSpPr>
          <p:spPr>
            <a:xfrm rot="10800000" flipV="1">
              <a:off x="364155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V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="" xmlns:a16="http://schemas.microsoft.com/office/drawing/2014/main" id="{9F5525FA-8BFC-47F6-8DEF-1251D272CF5D}"/>
                </a:ext>
              </a:extLst>
            </p:cNvPr>
            <p:cNvSpPr/>
            <p:nvPr userDrawn="1"/>
          </p:nvSpPr>
          <p:spPr>
            <a:xfrm rot="10800000">
              <a:off x="380652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="" xmlns:a16="http://schemas.microsoft.com/office/drawing/2014/main" id="{A9691F8D-A9AC-4728-AA4D-B26D8CFDF7BC}"/>
                </a:ext>
              </a:extLst>
            </p:cNvPr>
            <p:cNvSpPr/>
            <p:nvPr userDrawn="1"/>
          </p:nvSpPr>
          <p:spPr>
            <a:xfrm rot="10800000" flipV="1">
              <a:off x="3973875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A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="" xmlns:a16="http://schemas.microsoft.com/office/drawing/2014/main" id="{8AAFABCC-68C7-4C6B-88D7-505C37EFC5ED}"/>
                </a:ext>
              </a:extLst>
            </p:cNvPr>
            <p:cNvSpPr/>
            <p:nvPr userDrawn="1"/>
          </p:nvSpPr>
          <p:spPr>
            <a:xfrm rot="10800000" flipV="1">
              <a:off x="4143432" y="3156712"/>
              <a:ext cx="650023" cy="726296"/>
            </a:xfrm>
            <a:prstGeom prst="parallelogram">
              <a:avLst>
                <a:gd name="adj" fmla="val 5725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38944" y="2091850"/>
            <a:ext cx="2120729" cy="517996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Ch. 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9315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smtClean="0"/>
              <a:t>CSS3</a:t>
            </a:r>
            <a:r>
              <a:rPr lang="ko-KR" altLang="en-US" b="1" smtClean="0"/>
              <a:t>로 웹페이지 꾸미기 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xmlns="" val="439717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시작태그의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=""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6856" y="1365920"/>
            <a:ext cx="797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=""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css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err="1" smtClean="0"/>
              <a:t>태그엘리먼트의</a:t>
            </a:r>
            <a:r>
              <a:rPr lang="ko-KR" altLang="en-US" dirty="0" smtClean="0"/>
              <a:t> </a:t>
            </a:r>
            <a:r>
              <a:rPr lang="ko-KR" altLang="en-US" dirty="0"/>
              <a:t>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텍스트 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색과 모양을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클래스는 그룹 개념으로 동일한 이름의 클래스를 </a:t>
            </a:r>
            <a:r>
              <a:rPr lang="ko-KR" altLang="en-US" dirty="0" err="1" smtClean="0"/>
              <a:t>여러태그에지정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952" y="2492896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유일한 태그 지정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사용 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7687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친척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</a:t>
            </a:r>
            <a:r>
              <a:rPr lang="en-US" altLang="ko-KR" dirty="0"/>
              <a:t>Sibling </a:t>
            </a:r>
            <a:r>
              <a:rPr lang="en-US" altLang="ko-KR" dirty="0" smtClean="0"/>
              <a:t>Selector)</a:t>
            </a:r>
            <a:br>
              <a:rPr lang="en-US" altLang="ko-KR" dirty="0" smtClean="0"/>
            </a:br>
            <a:r>
              <a:rPr lang="en-US" altLang="ko-KR" dirty="0" smtClean="0"/>
              <a:t> --</a:t>
            </a:r>
            <a:r>
              <a:rPr lang="ko-KR" altLang="en-US" dirty="0" smtClean="0"/>
              <a:t>인접한 친척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부호를 사용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div + p </a:t>
            </a:r>
            <a:r>
              <a:rPr lang="en-US" altLang="ko-KR" dirty="0" smtClean="0"/>
              <a:t>{ //div</a:t>
            </a:r>
            <a:r>
              <a:rPr lang="ko-KR" altLang="en-US" dirty="0" smtClean="0"/>
              <a:t>와 동일레벨의 </a:t>
            </a:r>
            <a:r>
              <a:rPr lang="en-US" altLang="ko-KR" dirty="0" smtClean="0"/>
              <a:t>p</a:t>
            </a:r>
            <a:r>
              <a:rPr lang="ko-KR" altLang="en-US" dirty="0" err="1" smtClean="0"/>
              <a:t>태그중</a:t>
            </a:r>
            <a:r>
              <a:rPr lang="ko-KR" altLang="en-US" dirty="0" smtClean="0"/>
              <a:t> 바로 다음에 나오는 </a:t>
            </a:r>
            <a:r>
              <a:rPr lang="en-US" altLang="ko-KR" dirty="0" smtClean="0"/>
              <a:t>p</a:t>
            </a:r>
            <a:r>
              <a:rPr lang="ko-KR" altLang="en-US" dirty="0" err="1" smtClean="0"/>
              <a:t>태그엘리먼트</a:t>
            </a:r>
            <a:endParaRPr lang="en-US" altLang="ko-KR" dirty="0"/>
          </a:p>
          <a:p>
            <a:r>
              <a:rPr lang="en-US" altLang="ko-KR" dirty="0"/>
              <a:t>  background-color: yellow;</a:t>
            </a:r>
          </a:p>
          <a:p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--</a:t>
            </a:r>
            <a:r>
              <a:rPr lang="ko-KR" altLang="en-US" dirty="0" smtClean="0"/>
              <a:t>일반친척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기호를 사용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div ~ p </a:t>
            </a:r>
            <a:r>
              <a:rPr lang="en-US" altLang="ko-KR" dirty="0" smtClean="0"/>
              <a:t>{background-color</a:t>
            </a:r>
            <a:r>
              <a:rPr lang="en-US" altLang="ko-KR" dirty="0"/>
              <a:t>: yellow;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/>
              <a:t>//div</a:t>
            </a:r>
            <a:r>
              <a:rPr lang="ko-KR" altLang="en-US" dirty="0"/>
              <a:t>와 동일레벨이며 다음에 나오는 모든 </a:t>
            </a:r>
            <a:r>
              <a:rPr lang="en-US" altLang="ko-KR" dirty="0"/>
              <a:t>p</a:t>
            </a:r>
            <a:br>
              <a:rPr lang="en-US" altLang="ko-KR" dirty="0"/>
            </a:b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5395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시작태그에 있는 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dirty="0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속성이름</a:t>
            </a:r>
            <a:r>
              <a:rPr lang="en-US" altLang="ko-KR" dirty="0" smtClean="0"/>
              <a:t>]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ko-KR" altLang="en-US" dirty="0" smtClean="0"/>
              <a:t>속성이름</a:t>
            </a:r>
            <a:r>
              <a:rPr lang="en-US" altLang="ko-KR" dirty="0" smtClean="0"/>
              <a:t>=“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”]</a:t>
            </a:r>
            <a:r>
              <a:rPr lang="ko-KR" altLang="en-US" dirty="0" smtClean="0"/>
              <a:t>으로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a[target] {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dirty="0"/>
              <a:t>background-color: yellow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/>
              <a:t>a[target="_blank"] </a:t>
            </a:r>
            <a:r>
              <a:rPr lang="en-US" altLang="ko-KR" dirty="0" smtClean="0"/>
              <a:t> {</a:t>
            </a:r>
          </a:p>
          <a:p>
            <a:r>
              <a:rPr lang="en-US" altLang="ko-KR" dirty="0" smtClean="0"/>
              <a:t> 	background-color</a:t>
            </a:r>
            <a:r>
              <a:rPr lang="en-US" altLang="ko-KR" dirty="0"/>
              <a:t>: yellow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720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(:</a:t>
            </a:r>
            <a:r>
              <a:rPr lang="ko-KR" altLang="en-US" dirty="0" err="1" smtClean="0"/>
              <a:t>스도클래스명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793" y="1889581"/>
            <a:ext cx="8443178" cy="10047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957988"/>
            <a:ext cx="7772972" cy="921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77591" y="1174090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2729888"/>
            <a:ext cx="2357761" cy="3722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9054" y="1491203"/>
            <a:ext cx="359550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7962" y="35533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3em(3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30339" y="4798564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4834" y="441326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1em(1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16078" y="3923981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32407" y="5648249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157" y="56717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중앙정렬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H="1" flipV="1">
            <a:off x="8254823" y="3833295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4979" y="394462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오른쪽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 flipV="1">
            <a:off x="7119033" y="6145401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2577" y="646379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밑줄을 없앤 링크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4349353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588" y="2617778"/>
            <a:ext cx="7589520" cy="4943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362" y="3277048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=""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138989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     // right  bottom, left top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8164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 ---              color      image                             position        size              repeat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814735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4714" y="1747334"/>
            <a:ext cx="6684691" cy="13388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388" y="2492896"/>
            <a:ext cx="7891205" cy="10867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673" y="2378338"/>
            <a:ext cx="7771290" cy="12857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---internal</a:t>
            </a:r>
            <a:r>
              <a:rPr lang="ko-KR" altLang="en-US" dirty="0" smtClean="0"/>
              <a:t>방식</a:t>
            </a:r>
          </a:p>
          <a:p>
            <a:pPr lvl="1"/>
            <a:r>
              <a:rPr lang="ko-KR" altLang="en-US" dirty="0" smtClean="0"/>
              <a:t>시작태그의 </a:t>
            </a:r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방식</a:t>
            </a:r>
          </a:p>
          <a:p>
            <a:pPr lvl="1"/>
            <a:r>
              <a:rPr lang="ko-KR" altLang="en-US" dirty="0" smtClean="0"/>
              <a:t>스타일 시트를 별도 파일로 작성 </a:t>
            </a:r>
            <a:r>
              <a:rPr lang="en-US" altLang="ko-KR" dirty="0" smtClean="0"/>
              <a:t>–external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우선순위는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방식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인터널과과</a:t>
            </a:r>
            <a:r>
              <a:rPr lang="ko-KR" altLang="en-US" dirty="0" smtClean="0">
                <a:sym typeface="Wingdings" panose="05000000000000000000" pitchFamily="2" charset="2"/>
              </a:rPr>
              <a:t> 외부방식은 </a:t>
            </a:r>
            <a:r>
              <a:rPr lang="en-US" altLang="ko-KR" dirty="0" smtClean="0">
                <a:sym typeface="Wingdings" panose="05000000000000000000" pitchFamily="2" charset="2"/>
              </a:rPr>
              <a:t>head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나중에  </a:t>
            </a:r>
            <a:r>
              <a:rPr lang="ko-KR" altLang="en-US" dirty="0" err="1" smtClean="0">
                <a:sym typeface="Wingdings" panose="05000000000000000000" pitchFamily="2" charset="2"/>
              </a:rPr>
              <a:t>작성된것이</a:t>
            </a:r>
            <a:r>
              <a:rPr lang="ko-KR" altLang="en-US" dirty="0" smtClean="0">
                <a:sym typeface="Wingdings" panose="05000000000000000000" pitchFamily="2" charset="2"/>
              </a:rPr>
              <a:t> 우선 순위 높음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인터널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External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style</a:t>
            </a:r>
            <a:r>
              <a:rPr lang="ko-KR" altLang="en-US" dirty="0" smtClean="0"/>
              <a:t>이 필요 없음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13259</TotalTime>
  <Words>3671</Words>
  <Application>Microsoft Office PowerPoint</Application>
  <PresentationFormat>화면 슬라이드 쇼(4:3)</PresentationFormat>
  <Paragraphs>1263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가을</vt:lpstr>
      <vt:lpstr>CSS3로 웹페이지 꾸미기 </vt:lpstr>
      <vt:lpstr>강의 목표</vt:lpstr>
      <vt:lpstr>CSS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시작태그의 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셀렉터 조합하기</vt:lpstr>
      <vt:lpstr>자식 셀렉터와 자손 셀렉터</vt:lpstr>
      <vt:lpstr>슬라이드 26</vt:lpstr>
      <vt:lpstr>전체 셀렉터와 속성(attribute) 셀렉터</vt:lpstr>
      <vt:lpstr>슬라이드 28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테두리, 테두리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슬라이드 54</vt:lpstr>
      <vt:lpstr>예제 4–17 이미지 테두리 만들기</vt:lpstr>
      <vt:lpstr>배경 다루기</vt:lpstr>
      <vt:lpstr>슬라이드 57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kooksm</cp:lastModifiedBy>
  <cp:revision>503</cp:revision>
  <dcterms:created xsi:type="dcterms:W3CDTF">2011-08-27T14:53:28Z</dcterms:created>
  <dcterms:modified xsi:type="dcterms:W3CDTF">2021-09-04T03:54:15Z</dcterms:modified>
</cp:coreProperties>
</file>